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notesMasterIdLst>
    <p:notesMasterId r:id="rId9"/>
  </p:notesMasterIdLst>
  <p:handoutMasterIdLst>
    <p:handoutMasterId r:id="rId10"/>
  </p:handoutMasterIdLst>
  <p:sldIdLst>
    <p:sldId id="451" r:id="rId2"/>
    <p:sldId id="514" r:id="rId3"/>
    <p:sldId id="535" r:id="rId4"/>
    <p:sldId id="531" r:id="rId5"/>
    <p:sldId id="532" r:id="rId6"/>
    <p:sldId id="533" r:id="rId7"/>
    <p:sldId id="534" r:id="rId8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BB033081-AFD4-40B4-8D6D-12A58D6A50C2}">
          <p14:sldIdLst>
            <p14:sldId id="451"/>
            <p14:sldId id="514"/>
            <p14:sldId id="535"/>
            <p14:sldId id="531"/>
            <p14:sldId id="532"/>
            <p14:sldId id="533"/>
            <p14:sldId id="5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E"/>
    <a:srgbClr val="FF0000"/>
    <a:srgbClr val="FF3300"/>
    <a:srgbClr val="000099"/>
    <a:srgbClr val="CCFFFF"/>
    <a:srgbClr val="FFB9B9"/>
    <a:srgbClr val="99FF33"/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6" autoAdjust="0"/>
    <p:restoredTop sz="90058" autoAdjust="0"/>
  </p:normalViewPr>
  <p:slideViewPr>
    <p:cSldViewPr>
      <p:cViewPr varScale="1">
        <p:scale>
          <a:sx n="104" d="100"/>
          <a:sy n="104" d="100"/>
        </p:scale>
        <p:origin x="132" y="2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6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43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765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5463"/>
            <a:ext cx="29543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15463"/>
            <a:ext cx="28765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cs typeface="+mn-cs"/>
              </a:defRPr>
            </a:lvl1pPr>
          </a:lstStyle>
          <a:p>
            <a:pPr>
              <a:defRPr/>
            </a:pPr>
            <a:fld id="{8CCEA8AE-EEA4-4FEB-B7FF-6C17258F8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106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7" y="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975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7" y="942975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B948290-AEF3-4952-A611-7D7DD4729E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030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5314F-ADD3-424C-84BA-0CAD15DBD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CBA55-1C43-405C-B387-9B01857E93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7500600" y="412752"/>
            <a:ext cx="5429251" cy="87788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06502" y="412752"/>
            <a:ext cx="16090900" cy="8778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473CB-21A7-413B-8456-00A4FC36FB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53092-33E7-49E5-BCE9-7812F79AD5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4BD9-C878-47AD-BE98-6BB710C39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06502" y="2400302"/>
            <a:ext cx="10759017" cy="6791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168718" y="2400302"/>
            <a:ext cx="10761133" cy="6791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86AA9-28B8-41B7-AB98-E53CB60C7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6" indent="0">
              <a:buNone/>
              <a:defRPr sz="1800" b="1"/>
            </a:lvl3pPr>
            <a:lvl4pPr marL="1371594" indent="0">
              <a:buNone/>
              <a:defRPr sz="1600" b="1"/>
            </a:lvl4pPr>
            <a:lvl5pPr marL="1828792" indent="0">
              <a:buNone/>
              <a:defRPr sz="1600" b="1"/>
            </a:lvl5pPr>
            <a:lvl6pPr marL="2285990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6" indent="0">
              <a:buNone/>
              <a:defRPr sz="1600" b="1"/>
            </a:lvl8pPr>
            <a:lvl9pPr marL="365758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6" indent="0">
              <a:buNone/>
              <a:defRPr sz="1800" b="1"/>
            </a:lvl3pPr>
            <a:lvl4pPr marL="1371594" indent="0">
              <a:buNone/>
              <a:defRPr sz="1600" b="1"/>
            </a:lvl4pPr>
            <a:lvl5pPr marL="1828792" indent="0">
              <a:buNone/>
              <a:defRPr sz="1600" b="1"/>
            </a:lvl5pPr>
            <a:lvl6pPr marL="2285990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6" indent="0">
              <a:buNone/>
              <a:defRPr sz="1600" b="1"/>
            </a:lvl8pPr>
            <a:lvl9pPr marL="365758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5471F-EEFD-48F5-AF7C-AA2ECC4FDD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2A289-E393-4FD1-82A4-0EEEB156E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52401-C738-41CC-BC7B-2D3038AA32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6" indent="0">
              <a:buNone/>
              <a:defRPr sz="1000"/>
            </a:lvl3pPr>
            <a:lvl4pPr marL="1371594" indent="0">
              <a:buNone/>
              <a:defRPr sz="900"/>
            </a:lvl4pPr>
            <a:lvl5pPr marL="1828792" indent="0">
              <a:buNone/>
              <a:defRPr sz="900"/>
            </a:lvl5pPr>
            <a:lvl6pPr marL="2285990" indent="0">
              <a:buNone/>
              <a:defRPr sz="900"/>
            </a:lvl6pPr>
            <a:lvl7pPr marL="2743188" indent="0">
              <a:buNone/>
              <a:defRPr sz="900"/>
            </a:lvl7pPr>
            <a:lvl8pPr marL="3200386" indent="0">
              <a:buNone/>
              <a:defRPr sz="900"/>
            </a:lvl8pPr>
            <a:lvl9pPr marL="365758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1C33F-BD5E-441E-93C5-36C4F40D1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6" indent="0">
              <a:buNone/>
              <a:defRPr sz="2400"/>
            </a:lvl3pPr>
            <a:lvl4pPr marL="1371594" indent="0">
              <a:buNone/>
              <a:defRPr sz="2000"/>
            </a:lvl4pPr>
            <a:lvl5pPr marL="1828792" indent="0">
              <a:buNone/>
              <a:defRPr sz="2000"/>
            </a:lvl5pPr>
            <a:lvl6pPr marL="2285990" indent="0">
              <a:buNone/>
              <a:defRPr sz="2000"/>
            </a:lvl6pPr>
            <a:lvl7pPr marL="2743188" indent="0">
              <a:buNone/>
              <a:defRPr sz="2000"/>
            </a:lvl7pPr>
            <a:lvl8pPr marL="3200386" indent="0">
              <a:buNone/>
              <a:defRPr sz="2000"/>
            </a:lvl8pPr>
            <a:lvl9pPr marL="3657584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6" indent="0">
              <a:buNone/>
              <a:defRPr sz="1000"/>
            </a:lvl3pPr>
            <a:lvl4pPr marL="1371594" indent="0">
              <a:buNone/>
              <a:defRPr sz="900"/>
            </a:lvl4pPr>
            <a:lvl5pPr marL="1828792" indent="0">
              <a:buNone/>
              <a:defRPr sz="900"/>
            </a:lvl5pPr>
            <a:lvl6pPr marL="2285990" indent="0">
              <a:buNone/>
              <a:defRPr sz="900"/>
            </a:lvl6pPr>
            <a:lvl7pPr marL="2743188" indent="0">
              <a:buNone/>
              <a:defRPr sz="900"/>
            </a:lvl7pPr>
            <a:lvl8pPr marL="3200386" indent="0">
              <a:buNone/>
              <a:defRPr sz="900"/>
            </a:lvl8pPr>
            <a:lvl9pPr marL="365758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CDEA1-037B-44F3-A0AB-A7D3ACE0F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32487DCE-C0A8-4CCF-B020-AE1A4F057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0" r:id="rId2"/>
    <p:sldLayoutId id="2147483949" r:id="rId3"/>
    <p:sldLayoutId id="2147483948" r:id="rId4"/>
    <p:sldLayoutId id="2147483947" r:id="rId5"/>
    <p:sldLayoutId id="2147483946" r:id="rId6"/>
    <p:sldLayoutId id="2147483945" r:id="rId7"/>
    <p:sldLayoutId id="2147483944" r:id="rId8"/>
    <p:sldLayoutId id="2147483943" r:id="rId9"/>
    <p:sldLayoutId id="2147483942" r:id="rId10"/>
    <p:sldLayoutId id="2147483941" r:id="rId11"/>
  </p:sldLayoutIdLst>
  <p:hf hdr="0" ftr="0" dt="0"/>
  <p:txStyles>
    <p:titleStyle>
      <a:lvl1pPr algn="ctr" defTabSz="912813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9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7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5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83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6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4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2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0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8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6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4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983432" y="1844824"/>
            <a:ext cx="10441160" cy="468052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Президент </a:t>
            </a:r>
            <a:r>
              <a:rPr lang="ru-RU" sz="2400" dirty="0">
                <a:solidFill>
                  <a:srgbClr val="002060"/>
                </a:solidFill>
              </a:rPr>
              <a:t>Ассоциации вузов транспорта, </a:t>
            </a:r>
          </a:p>
          <a:p>
            <a:pPr algn="ctr">
              <a:lnSpc>
                <a:spcPct val="150000"/>
              </a:lnSpc>
            </a:pPr>
            <a:r>
              <a:rPr lang="ru-RU" sz="2400" dirty="0">
                <a:solidFill>
                  <a:srgbClr val="002060"/>
                </a:solidFill>
              </a:rPr>
              <a:t>ректор </a:t>
            </a:r>
            <a:r>
              <a:rPr lang="ru-RU" sz="2400" dirty="0" smtClean="0">
                <a:solidFill>
                  <a:srgbClr val="002060"/>
                </a:solidFill>
              </a:rPr>
              <a:t> Российского университета транспорта (МИИТ),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д.т.н., профессор                  </a:t>
            </a:r>
          </a:p>
          <a:p>
            <a:pPr algn="ctr">
              <a:lnSpc>
                <a:spcPct val="150000"/>
              </a:lnSpc>
            </a:pPr>
            <a:r>
              <a:rPr lang="ru-RU" sz="2400" dirty="0">
                <a:solidFill>
                  <a:srgbClr val="002060"/>
                </a:solidFill>
              </a:rPr>
              <a:t>                                                                                                </a:t>
            </a:r>
            <a:r>
              <a:rPr lang="ru-RU" sz="2400" dirty="0" smtClean="0">
                <a:solidFill>
                  <a:srgbClr val="002060"/>
                </a:solidFill>
              </a:rPr>
              <a:t>           Б.А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ru-RU" sz="2400" dirty="0" smtClean="0">
                <a:solidFill>
                  <a:srgbClr val="002060"/>
                </a:solidFill>
              </a:rPr>
              <a:t>ЛЁВИН</a:t>
            </a:r>
          </a:p>
          <a:p>
            <a:pPr algn="ctr">
              <a:lnSpc>
                <a:spcPct val="150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г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r>
              <a:rPr lang="ru-RU" sz="2000" dirty="0" smtClean="0">
                <a:solidFill>
                  <a:srgbClr val="002060"/>
                </a:solidFill>
              </a:rPr>
              <a:t>Москва, 20 июля  </a:t>
            </a:r>
            <a:r>
              <a:rPr lang="ru-RU" sz="2000" dirty="0">
                <a:solidFill>
                  <a:srgbClr val="002060"/>
                </a:solidFill>
              </a:rPr>
              <a:t>2017 г. </a:t>
            </a:r>
          </a:p>
          <a:p>
            <a:pPr algn="ctr">
              <a:lnSpc>
                <a:spcPct val="150000"/>
              </a:lnSpc>
            </a:pPr>
            <a:endParaRPr lang="ru-RU" sz="3200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35314F-ADD3-424C-84BA-0CAD15DBDFD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143672" y="260648"/>
            <a:ext cx="8222704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</a:rPr>
              <a:t>Парламентские </a:t>
            </a:r>
            <a:r>
              <a:rPr lang="ru-RU" sz="2000" i="1" dirty="0">
                <a:solidFill>
                  <a:srgbClr val="002060"/>
                </a:solidFill>
              </a:rPr>
              <a:t>слушания на тему: «Совершенствование механизмов финансирования отраслевых вузов</a:t>
            </a:r>
            <a:r>
              <a:rPr lang="ru-RU" sz="2000" i="1" dirty="0" smtClean="0">
                <a:solidFill>
                  <a:srgbClr val="002060"/>
                </a:solidFill>
              </a:rPr>
              <a:t>»</a:t>
            </a:r>
            <a:endParaRPr lang="ru-RU" sz="2000" i="1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-243408"/>
            <a:ext cx="2376264" cy="196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91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6"/>
          <p:cNvSpPr txBox="1">
            <a:spLocks/>
          </p:cNvSpPr>
          <p:nvPr/>
        </p:nvSpPr>
        <p:spPr>
          <a:xfrm>
            <a:off x="1487488" y="99153"/>
            <a:ext cx="802886" cy="305511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8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128448" y="6500956"/>
            <a:ext cx="432049" cy="384428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95400" y="174293"/>
            <a:ext cx="11017224" cy="89278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Актуально !!!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5400" y="1340767"/>
            <a:ext cx="11017224" cy="5015583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Формирование системы финансирования </a:t>
            </a:r>
            <a:r>
              <a:rPr lang="ru-RU" sz="2400" dirty="0" smtClean="0">
                <a:solidFill>
                  <a:srgbClr val="FF0000"/>
                </a:solidFill>
              </a:rPr>
              <a:t>программ развития </a:t>
            </a:r>
            <a:r>
              <a:rPr lang="ru-RU" sz="2400" dirty="0" smtClean="0">
                <a:solidFill>
                  <a:srgbClr val="002060"/>
                </a:solidFill>
              </a:rPr>
              <a:t>отраслевых </a:t>
            </a:r>
            <a:r>
              <a:rPr lang="ru-RU" sz="2400" dirty="0" smtClean="0">
                <a:solidFill>
                  <a:srgbClr val="002060"/>
                </a:solidFill>
              </a:rPr>
              <a:t>вузов, </a:t>
            </a:r>
            <a:r>
              <a:rPr lang="ru-RU" sz="2400" dirty="0" smtClean="0">
                <a:solidFill>
                  <a:srgbClr val="FF0000"/>
                </a:solidFill>
              </a:rPr>
              <a:t>идентичной </a:t>
            </a:r>
            <a:r>
              <a:rPr lang="ru-RU" sz="2400" dirty="0" smtClean="0">
                <a:solidFill>
                  <a:srgbClr val="002060"/>
                </a:solidFill>
              </a:rPr>
              <a:t>системе финансирования образовательных учреждений  </a:t>
            </a:r>
            <a:r>
              <a:rPr lang="ru-RU" sz="2400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400" dirty="0" smtClean="0">
                <a:solidFill>
                  <a:srgbClr val="002060"/>
                </a:solidFill>
              </a:rPr>
              <a:t> России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Применение методики расчёта </a:t>
            </a:r>
            <a:r>
              <a:rPr lang="ru-RU" sz="2400" dirty="0">
                <a:solidFill>
                  <a:srgbClr val="002060"/>
                </a:solidFill>
              </a:rPr>
              <a:t>базовых нормативов </a:t>
            </a:r>
            <a:r>
              <a:rPr lang="ru-RU" sz="2400" dirty="0" smtClean="0">
                <a:solidFill>
                  <a:srgbClr val="002060"/>
                </a:solidFill>
              </a:rPr>
              <a:t>финансирования высших учебных заведений с </a:t>
            </a:r>
            <a:r>
              <a:rPr lang="ru-RU" sz="2400" dirty="0" smtClean="0">
                <a:solidFill>
                  <a:srgbClr val="FF0000"/>
                </a:solidFill>
              </a:rPr>
              <a:t>учётом их отраслевой специфики </a:t>
            </a:r>
            <a:endParaRPr lang="ru-RU" sz="2400" dirty="0">
              <a:solidFill>
                <a:srgbClr val="FF000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35314F-ADD3-424C-84BA-0CAD15DBDFD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47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6"/>
          <p:cNvSpPr txBox="1">
            <a:spLocks/>
          </p:cNvSpPr>
          <p:nvPr/>
        </p:nvSpPr>
        <p:spPr>
          <a:xfrm>
            <a:off x="1487488" y="99153"/>
            <a:ext cx="802886" cy="305511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8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128448" y="6500956"/>
            <a:ext cx="432049" cy="384428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95400" y="116632"/>
            <a:ext cx="11017224" cy="89278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</a:rPr>
              <a:t> Субсидия на финансовое обеспечение выполнения государственного </a:t>
            </a:r>
            <a:r>
              <a:rPr lang="ru-RU" sz="2400" dirty="0" smtClean="0">
                <a:solidFill>
                  <a:srgbClr val="002060"/>
                </a:solidFill>
              </a:rPr>
              <a:t>задания</a:t>
            </a:r>
          </a:p>
          <a:p>
            <a:pPr algn="ctr"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РУТ (МИИТ)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5400" y="1124744"/>
            <a:ext cx="11017224" cy="950725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Объ</a:t>
            </a:r>
            <a:r>
              <a:rPr lang="ru-RU" sz="2000" dirty="0">
                <a:solidFill>
                  <a:srgbClr val="002060"/>
                </a:solidFill>
              </a:rPr>
              <a:t>ё</a:t>
            </a:r>
            <a:r>
              <a:rPr lang="ru-RU" sz="2000" dirty="0" smtClean="0">
                <a:solidFill>
                  <a:srgbClr val="002060"/>
                </a:solidFill>
              </a:rPr>
              <a:t>м </a:t>
            </a:r>
            <a:r>
              <a:rPr lang="ru-RU" sz="2000" dirty="0">
                <a:solidFill>
                  <a:srgbClr val="002060"/>
                </a:solidFill>
              </a:rPr>
              <a:t>финансирования, рассчитанный по </a:t>
            </a:r>
            <a:r>
              <a:rPr lang="ru-RU" sz="2000" dirty="0" smtClean="0">
                <a:solidFill>
                  <a:srgbClr val="002060"/>
                </a:solidFill>
              </a:rPr>
              <a:t>утверждённым </a:t>
            </a:r>
            <a:r>
              <a:rPr lang="ru-RU" sz="2000" dirty="0">
                <a:solidFill>
                  <a:srgbClr val="002060"/>
                </a:solidFill>
              </a:rPr>
              <a:t>нормативам затрат по контингенту 2018 года по головному вузу, составляет </a:t>
            </a:r>
            <a:r>
              <a:rPr lang="ru-RU" sz="2000" dirty="0">
                <a:solidFill>
                  <a:srgbClr val="FF0000"/>
                </a:solidFill>
              </a:rPr>
              <a:t>1 593 088, 76 тыс</a:t>
            </a:r>
            <a:r>
              <a:rPr lang="ru-RU" sz="2000" dirty="0" smtClean="0">
                <a:solidFill>
                  <a:srgbClr val="FF0000"/>
                </a:solidFill>
              </a:rPr>
              <a:t>. руб</a:t>
            </a:r>
            <a:r>
              <a:rPr lang="ru-RU" sz="2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50560" y="6401220"/>
            <a:ext cx="2822104" cy="412156"/>
          </a:xfrm>
        </p:spPr>
        <p:txBody>
          <a:bodyPr/>
          <a:lstStyle/>
          <a:p>
            <a:pPr>
              <a:defRPr/>
            </a:pPr>
            <a:fld id="{A035314F-ADD3-424C-84BA-0CAD15DBDFD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1344" y="2204864"/>
            <a:ext cx="2938537" cy="422858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Фактический </a:t>
            </a:r>
            <a:r>
              <a:rPr lang="ru-RU" sz="2000" dirty="0" smtClean="0">
                <a:solidFill>
                  <a:srgbClr val="FF0000"/>
                </a:solidFill>
              </a:rPr>
              <a:t>объём </a:t>
            </a:r>
            <a:r>
              <a:rPr lang="ru-RU" sz="2000" dirty="0">
                <a:solidFill>
                  <a:srgbClr val="FF0000"/>
                </a:solidFill>
              </a:rPr>
              <a:t>бюджетных ассигнований</a:t>
            </a:r>
            <a:r>
              <a:rPr lang="ru-RU" sz="2000" dirty="0">
                <a:solidFill>
                  <a:srgbClr val="002060"/>
                </a:solidFill>
              </a:rPr>
              <a:t> с </a:t>
            </a:r>
            <a:r>
              <a:rPr lang="ru-RU" sz="2000" dirty="0" smtClean="0">
                <a:solidFill>
                  <a:srgbClr val="002060"/>
                </a:solidFill>
              </a:rPr>
              <a:t>учётом </a:t>
            </a:r>
            <a:r>
              <a:rPr lang="ru-RU" sz="2000" dirty="0">
                <a:solidFill>
                  <a:srgbClr val="002060"/>
                </a:solidFill>
              </a:rPr>
              <a:t>коэффициента выравнивания без </a:t>
            </a:r>
            <a:r>
              <a:rPr lang="ru-RU" sz="2000" dirty="0" smtClean="0">
                <a:solidFill>
                  <a:srgbClr val="002060"/>
                </a:solidFill>
              </a:rPr>
              <a:t>учёта </a:t>
            </a:r>
            <a:r>
              <a:rPr lang="ru-RU" sz="2000" dirty="0">
                <a:solidFill>
                  <a:srgbClr val="002060"/>
                </a:solidFill>
              </a:rPr>
              <a:t>средств на выплату заработной платы ППС и педагогическим сотрудникам по Указу Президента </a:t>
            </a:r>
            <a:r>
              <a:rPr lang="ru-RU" sz="2000" dirty="0" smtClean="0">
                <a:solidFill>
                  <a:srgbClr val="002060"/>
                </a:solidFill>
              </a:rPr>
              <a:t>РФ № 597 </a:t>
            </a:r>
            <a:r>
              <a:rPr lang="ru-RU" sz="2000" dirty="0">
                <a:solidFill>
                  <a:srgbClr val="002060"/>
                </a:solidFill>
              </a:rPr>
              <a:t>на 2018 год составил </a:t>
            </a:r>
            <a:endParaRPr lang="ru-RU" sz="2000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1 </a:t>
            </a:r>
            <a:r>
              <a:rPr lang="ru-RU" sz="2000" dirty="0">
                <a:solidFill>
                  <a:srgbClr val="FF0000"/>
                </a:solidFill>
              </a:rPr>
              <a:t>051 </a:t>
            </a:r>
            <a:r>
              <a:rPr lang="ru-RU" sz="2000" dirty="0" smtClean="0">
                <a:solidFill>
                  <a:srgbClr val="FF0000"/>
                </a:solidFill>
              </a:rPr>
              <a:t>333,70 </a:t>
            </a:r>
            <a:r>
              <a:rPr lang="ru-RU" sz="2000" dirty="0" err="1">
                <a:solidFill>
                  <a:srgbClr val="FF0000"/>
                </a:solidFill>
              </a:rPr>
              <a:t>тыс.руб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93567" y="2204864"/>
            <a:ext cx="4522713" cy="2304256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Дополнительная потребность </a:t>
            </a:r>
            <a:r>
              <a:rPr lang="ru-RU" sz="2000" dirty="0">
                <a:solidFill>
                  <a:srgbClr val="002060"/>
                </a:solidFill>
              </a:rPr>
              <a:t>по Указу Президента </a:t>
            </a:r>
            <a:r>
              <a:rPr lang="ru-RU" sz="2000" dirty="0" smtClean="0">
                <a:solidFill>
                  <a:srgbClr val="002060"/>
                </a:solidFill>
              </a:rPr>
              <a:t>РФ № 597 </a:t>
            </a:r>
            <a:r>
              <a:rPr lang="ru-RU" sz="2000" dirty="0">
                <a:solidFill>
                  <a:srgbClr val="002060"/>
                </a:solidFill>
              </a:rPr>
              <a:t>на 2018 год составляет </a:t>
            </a:r>
            <a:r>
              <a:rPr lang="ru-RU" sz="2000" dirty="0" smtClean="0">
                <a:solidFill>
                  <a:srgbClr val="FF0000"/>
                </a:solidFill>
              </a:rPr>
              <a:t>541 </a:t>
            </a:r>
            <a:r>
              <a:rPr lang="ru-RU" sz="2000" dirty="0" smtClean="0">
                <a:solidFill>
                  <a:srgbClr val="FF0000"/>
                </a:solidFill>
              </a:rPr>
              <a:t>755,06 </a:t>
            </a:r>
            <a:r>
              <a:rPr lang="ru-RU" sz="2000" dirty="0" err="1">
                <a:solidFill>
                  <a:srgbClr val="FF0000"/>
                </a:solidFill>
              </a:rPr>
              <a:t>тыс.руб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оплата труда ППС и  педагогических </a:t>
            </a:r>
            <a:r>
              <a:rPr lang="ru-RU" sz="2000" dirty="0" smtClean="0">
                <a:solidFill>
                  <a:srgbClr val="002060"/>
                </a:solidFill>
              </a:rPr>
              <a:t>работников – </a:t>
            </a:r>
            <a:r>
              <a:rPr lang="ru-RU" sz="2000" dirty="0" smtClean="0">
                <a:solidFill>
                  <a:srgbClr val="FF0000"/>
                </a:solidFill>
              </a:rPr>
              <a:t>510 867,00 </a:t>
            </a:r>
            <a:r>
              <a:rPr lang="ru-RU" sz="2000" dirty="0" err="1" smtClean="0">
                <a:solidFill>
                  <a:srgbClr val="FF0000"/>
                </a:solidFill>
              </a:rPr>
              <a:t>тыс.руб</a:t>
            </a:r>
            <a:r>
              <a:rPr lang="ru-RU" sz="2000" dirty="0" smtClean="0">
                <a:solidFill>
                  <a:srgbClr val="FF0000"/>
                </a:solidFill>
              </a:rPr>
              <a:t>.;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прочие нужды – </a:t>
            </a:r>
            <a:r>
              <a:rPr lang="ru-RU" sz="2000" dirty="0">
                <a:solidFill>
                  <a:srgbClr val="FF0000"/>
                </a:solidFill>
              </a:rPr>
              <a:t>30 </a:t>
            </a:r>
            <a:r>
              <a:rPr lang="ru-RU" sz="2000" dirty="0" smtClean="0">
                <a:solidFill>
                  <a:srgbClr val="FF0000"/>
                </a:solidFill>
              </a:rPr>
              <a:t>888,06 </a:t>
            </a:r>
            <a:r>
              <a:rPr lang="ru-RU" sz="2000" dirty="0" err="1" smtClean="0">
                <a:solidFill>
                  <a:srgbClr val="FF0000"/>
                </a:solidFill>
              </a:rPr>
              <a:t>тыс.руб</a:t>
            </a:r>
            <a:r>
              <a:rPr lang="ru-RU" sz="2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3215680" y="3400306"/>
            <a:ext cx="792088" cy="532750"/>
          </a:xfrm>
          <a:prstGeom prst="notchedRight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760296" y="2204864"/>
            <a:ext cx="3096344" cy="2304256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Дополнительная потребность </a:t>
            </a:r>
            <a:r>
              <a:rPr lang="ru-RU" sz="2000" dirty="0">
                <a:solidFill>
                  <a:srgbClr val="002060"/>
                </a:solidFill>
              </a:rPr>
              <a:t>в субсидии на капитальный </a:t>
            </a:r>
            <a:r>
              <a:rPr lang="ru-RU" sz="2000" dirty="0" smtClean="0">
                <a:solidFill>
                  <a:srgbClr val="002060"/>
                </a:solidFill>
              </a:rPr>
              <a:t>ремонт: 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1 </a:t>
            </a:r>
            <a:r>
              <a:rPr lang="ru-RU" sz="2000" dirty="0">
                <a:solidFill>
                  <a:srgbClr val="FF0000"/>
                </a:solidFill>
              </a:rPr>
              <a:t>383 291,00 </a:t>
            </a:r>
            <a:r>
              <a:rPr lang="ru-RU" sz="2000" dirty="0" err="1">
                <a:solidFill>
                  <a:srgbClr val="FF0000"/>
                </a:solidFill>
              </a:rPr>
              <a:t>тыс.руб</a:t>
            </a:r>
            <a:r>
              <a:rPr lang="ru-RU" sz="2000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107043" y="4570086"/>
            <a:ext cx="605857" cy="62794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015604" y="4570086"/>
            <a:ext cx="605857" cy="627942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4223792" y="5358595"/>
            <a:ext cx="7641232" cy="950725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Дополнительная потребность в  финансировании: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1 925 </a:t>
            </a:r>
            <a:r>
              <a:rPr lang="ru-RU" sz="2400" dirty="0" smtClean="0">
                <a:solidFill>
                  <a:srgbClr val="FF0000"/>
                </a:solidFill>
              </a:rPr>
              <a:t>046,06 </a:t>
            </a:r>
            <a:r>
              <a:rPr lang="ru-RU" sz="2400" dirty="0" err="1" smtClean="0">
                <a:solidFill>
                  <a:srgbClr val="FF0000"/>
                </a:solidFill>
              </a:rPr>
              <a:t>тыс.руб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14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6"/>
          <p:cNvSpPr txBox="1">
            <a:spLocks/>
          </p:cNvSpPr>
          <p:nvPr/>
        </p:nvSpPr>
        <p:spPr>
          <a:xfrm>
            <a:off x="1487488" y="99153"/>
            <a:ext cx="802886" cy="305511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8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128448" y="6500956"/>
            <a:ext cx="432049" cy="384428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95400" y="174293"/>
            <a:ext cx="11017224" cy="1958563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Из </a:t>
            </a:r>
            <a:r>
              <a:rPr lang="ru-RU" sz="2400" dirty="0" smtClean="0">
                <a:solidFill>
                  <a:srgbClr val="FF0000"/>
                </a:solidFill>
              </a:rPr>
              <a:t>Постановления ГД </a:t>
            </a:r>
            <a:r>
              <a:rPr lang="ru-RU" sz="2400" dirty="0">
                <a:solidFill>
                  <a:srgbClr val="002060"/>
                </a:solidFill>
              </a:rPr>
              <a:t>«Об обращении Государственной Думы Федерального Собрания Российской Федерации к Председателю Правительства Российской Федерации по вопросу обеспечения образовательной деятельности образовательных организаций высшего образования, находящихся в ведении федеральных органов исполнительной власти</a:t>
            </a:r>
            <a:r>
              <a:rPr lang="ru-RU" sz="2400" dirty="0" smtClean="0">
                <a:solidFill>
                  <a:srgbClr val="002060"/>
                </a:solidFill>
              </a:rPr>
              <a:t>», 17.02.2017.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0816" y="2276872"/>
            <a:ext cx="11233248" cy="422408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 algn="just"/>
            <a:r>
              <a:rPr lang="ru-RU" sz="2000" dirty="0" smtClean="0">
                <a:solidFill>
                  <a:srgbClr val="002060"/>
                </a:solidFill>
              </a:rPr>
              <a:t>«Анализ </a:t>
            </a:r>
            <a:r>
              <a:rPr lang="ru-RU" sz="2000" dirty="0">
                <a:solidFill>
                  <a:srgbClr val="002060"/>
                </a:solidFill>
              </a:rPr>
              <a:t>причин усиления дифференциации и снижения качества образовательной деятельности отраслевых вузов по отдельным специальностям, направлениям подготовки свидетельствует о том, что нормативы </a:t>
            </a:r>
            <a:r>
              <a:rPr lang="ru-RU" sz="2000" dirty="0" smtClean="0">
                <a:solidFill>
                  <a:srgbClr val="002060"/>
                </a:solidFill>
              </a:rPr>
              <a:t>ее </a:t>
            </a:r>
            <a:r>
              <a:rPr lang="ru-RU" sz="2000" dirty="0">
                <a:solidFill>
                  <a:srgbClr val="002060"/>
                </a:solidFill>
              </a:rPr>
              <a:t>финансирования за </a:t>
            </a:r>
            <a:r>
              <a:rPr lang="ru-RU" sz="2000" dirty="0" smtClean="0">
                <a:solidFill>
                  <a:srgbClr val="002060"/>
                </a:solidFill>
              </a:rPr>
              <a:t>счет </a:t>
            </a:r>
            <a:r>
              <a:rPr lang="ru-RU" sz="2000" dirty="0">
                <a:solidFill>
                  <a:srgbClr val="002060"/>
                </a:solidFill>
              </a:rPr>
              <a:t>средств бюджетов бюджетной системы Российской Федерации в </a:t>
            </a:r>
            <a:r>
              <a:rPr lang="ru-RU" sz="2000" dirty="0" smtClean="0">
                <a:solidFill>
                  <a:srgbClr val="002060"/>
                </a:solidFill>
              </a:rPr>
              <a:t>расчете </a:t>
            </a:r>
            <a:r>
              <a:rPr lang="ru-RU" sz="2000" dirty="0">
                <a:solidFill>
                  <a:srgbClr val="002060"/>
                </a:solidFill>
              </a:rPr>
              <a:t>на одного обучающегося в образовательных организациях высшего образования, находящихся в ведении разных федеральных органов государственной власти, </a:t>
            </a:r>
            <a:r>
              <a:rPr lang="ru-RU" sz="2000" dirty="0">
                <a:solidFill>
                  <a:srgbClr val="FF0000"/>
                </a:solidFill>
              </a:rPr>
              <a:t>различаются в два и более </a:t>
            </a:r>
            <a:r>
              <a:rPr lang="ru-RU" sz="2000" dirty="0" smtClean="0">
                <a:solidFill>
                  <a:srgbClr val="FF0000"/>
                </a:solidFill>
              </a:rPr>
              <a:t>раза.</a:t>
            </a:r>
          </a:p>
          <a:p>
            <a:pPr indent="457200" algn="just"/>
            <a:r>
              <a:rPr lang="ru-RU" sz="2000" dirty="0" smtClean="0">
                <a:solidFill>
                  <a:srgbClr val="002060"/>
                </a:solidFill>
              </a:rPr>
              <a:t>…При </a:t>
            </a:r>
            <a:r>
              <a:rPr lang="ru-RU" sz="2000" dirty="0">
                <a:solidFill>
                  <a:srgbClr val="002060"/>
                </a:solidFill>
              </a:rPr>
              <a:t>определении объемов указанного финансирования зачастую не в полной мере учитывается специфика образовательного процесса в отраслевых вузах, </a:t>
            </a:r>
            <a:r>
              <a:rPr lang="ru-RU" sz="2000" dirty="0">
                <a:solidFill>
                  <a:srgbClr val="FF0000"/>
                </a:solidFill>
              </a:rPr>
              <a:t>не учитывается, что проводимый в них образовательный процесс требует значительных затрат, в том числе на приобретение и использование сложного лабораторного оборудования, техники и </a:t>
            </a:r>
            <a:r>
              <a:rPr lang="ru-RU" sz="2000" dirty="0" smtClean="0">
                <a:solidFill>
                  <a:srgbClr val="FF0000"/>
                </a:solidFill>
              </a:rPr>
              <a:t>технологий. </a:t>
            </a:r>
          </a:p>
          <a:p>
            <a:pPr indent="457200" algn="just"/>
            <a:r>
              <a:rPr lang="ru-RU" sz="2000" dirty="0" smtClean="0">
                <a:solidFill>
                  <a:srgbClr val="002060"/>
                </a:solidFill>
              </a:rPr>
              <a:t>…В </a:t>
            </a:r>
            <a:r>
              <a:rPr lang="ru-RU" sz="2000" dirty="0">
                <a:solidFill>
                  <a:srgbClr val="002060"/>
                </a:solidFill>
              </a:rPr>
              <a:t>настоящее время при осуществлении контроля и надзора за качеством образовательной деятельности отраслевых вузов, а также при проведении аккредитации осуществляемой ими образовательной деятельности </a:t>
            </a:r>
            <a:r>
              <a:rPr lang="ru-RU" sz="2000" dirty="0">
                <a:solidFill>
                  <a:srgbClr val="FF0000"/>
                </a:solidFill>
              </a:rPr>
              <a:t>недостаточно используется потенциал отраслевых </a:t>
            </a:r>
            <a:r>
              <a:rPr lang="ru-RU" sz="2000" dirty="0" smtClean="0">
                <a:solidFill>
                  <a:srgbClr val="FF0000"/>
                </a:solidFill>
              </a:rPr>
              <a:t>экспертов».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95816" y="6520259"/>
            <a:ext cx="2844800" cy="365125"/>
          </a:xfrm>
        </p:spPr>
        <p:txBody>
          <a:bodyPr/>
          <a:lstStyle/>
          <a:p>
            <a:pPr>
              <a:defRPr/>
            </a:pPr>
            <a:fld id="{A035314F-ADD3-424C-84BA-0CAD15DBDFD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59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6"/>
          <p:cNvSpPr txBox="1">
            <a:spLocks/>
          </p:cNvSpPr>
          <p:nvPr/>
        </p:nvSpPr>
        <p:spPr>
          <a:xfrm>
            <a:off x="1487488" y="99153"/>
            <a:ext cx="802886" cy="305511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8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128448" y="6500956"/>
            <a:ext cx="432049" cy="384428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95400" y="174293"/>
            <a:ext cx="11017224" cy="89278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Проблемы финансирования отраслевых вузов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5400" y="1340768"/>
            <a:ext cx="11017224" cy="5015583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ru-RU" sz="800" dirty="0">
              <a:solidFill>
                <a:srgbClr val="002060"/>
              </a:solidFill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Федеральные субсидии  в консолидированном бюджете отраслевых вузов составляют (пример – МИИТ) </a:t>
            </a:r>
            <a:r>
              <a:rPr lang="ru-RU" sz="2400" dirty="0" smtClean="0">
                <a:solidFill>
                  <a:srgbClr val="FF0000"/>
                </a:solidFill>
              </a:rPr>
              <a:t>не более 30-35 % 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 </a:t>
            </a:r>
            <a:endParaRPr lang="ru-RU" sz="24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Отраслевые вузы не имеют возможности участвовать в </a:t>
            </a:r>
            <a:r>
              <a:rPr lang="ru-RU" sz="2400" dirty="0" smtClean="0">
                <a:solidFill>
                  <a:srgbClr val="FF0000"/>
                </a:solidFill>
              </a:rPr>
              <a:t>конкурсах </a:t>
            </a:r>
            <a:r>
              <a:rPr lang="ru-RU" sz="2400" dirty="0" err="1" smtClean="0">
                <a:solidFill>
                  <a:srgbClr val="FF0000"/>
                </a:solidFill>
              </a:rPr>
              <a:t>Минобрнауки</a:t>
            </a:r>
            <a:r>
              <a:rPr lang="ru-RU" sz="2400" dirty="0" smtClean="0">
                <a:solidFill>
                  <a:srgbClr val="FF0000"/>
                </a:solidFill>
              </a:rPr>
              <a:t> России, </a:t>
            </a:r>
            <a:r>
              <a:rPr lang="ru-RU" sz="2400" dirty="0" smtClean="0">
                <a:solidFill>
                  <a:srgbClr val="002060"/>
                </a:solidFill>
              </a:rPr>
              <a:t>направленных на модернизацию учебно-научной базы, повышение качества образовательного процесса, внедрение инновационных обучающих технологий,  реализацию социальных программ и т.д.</a:t>
            </a:r>
          </a:p>
          <a:p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Ежегодный объём НИОКР (МИИТ) за счёт федерального бюджета не превышает </a:t>
            </a:r>
            <a:r>
              <a:rPr lang="ru-RU" sz="2400" dirty="0" smtClean="0">
                <a:solidFill>
                  <a:srgbClr val="FF0000"/>
                </a:solidFill>
              </a:rPr>
              <a:t>1,5-2% </a:t>
            </a:r>
            <a:r>
              <a:rPr lang="ru-RU" sz="2400" dirty="0" smtClean="0">
                <a:solidFill>
                  <a:srgbClr val="FF0000"/>
                </a:solidFill>
              </a:rPr>
              <a:t>(остальное </a:t>
            </a:r>
            <a:r>
              <a:rPr lang="ru-RU" sz="2400" dirty="0" smtClean="0">
                <a:solidFill>
                  <a:srgbClr val="FF0000"/>
                </a:solidFill>
              </a:rPr>
              <a:t>– хоздоговорные работы) </a:t>
            </a:r>
            <a:endParaRPr lang="ru-RU" sz="2400" dirty="0">
              <a:solidFill>
                <a:srgbClr val="FF0000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35314F-ADD3-424C-84BA-0CAD15DBDFD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70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6"/>
          <p:cNvSpPr txBox="1">
            <a:spLocks/>
          </p:cNvSpPr>
          <p:nvPr/>
        </p:nvSpPr>
        <p:spPr>
          <a:xfrm>
            <a:off x="1487488" y="99153"/>
            <a:ext cx="802886" cy="305511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8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128448" y="6500956"/>
            <a:ext cx="432049" cy="384428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95400" y="44624"/>
            <a:ext cx="11017224" cy="54659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Законодательная поддержка финансирования отраслевых вузов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5400" y="692696"/>
            <a:ext cx="11017224" cy="324036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 algn="just">
              <a:lnSpc>
                <a:spcPts val="248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Равные права для участия в федеральных конкурсах </a:t>
            </a:r>
            <a:r>
              <a:rPr lang="ru-RU" sz="2400" dirty="0" smtClean="0">
                <a:solidFill>
                  <a:srgbClr val="002060"/>
                </a:solidFill>
              </a:rPr>
              <a:t>НИР для </a:t>
            </a:r>
            <a:r>
              <a:rPr lang="ru-RU" sz="2400" dirty="0" smtClean="0">
                <a:solidFill>
                  <a:srgbClr val="FF0000"/>
                </a:solidFill>
              </a:rPr>
              <a:t>всех высших учебных заведений</a:t>
            </a:r>
          </a:p>
          <a:p>
            <a:pPr indent="-342900" algn="just">
              <a:lnSpc>
                <a:spcPts val="2480"/>
              </a:lnSpc>
              <a:buFont typeface="Wingdings" panose="05000000000000000000" pitchFamily="2" charset="2"/>
              <a:buChar char="ü"/>
            </a:pPr>
            <a:endParaRPr lang="ru-RU" sz="2400" dirty="0" smtClean="0">
              <a:solidFill>
                <a:srgbClr val="002060"/>
              </a:solidFill>
            </a:endParaRPr>
          </a:p>
          <a:p>
            <a:pPr indent="-342900" algn="just">
              <a:lnSpc>
                <a:spcPts val="248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Предоставление права федеральным Министерствам, имеющим в своём подчинении высшие учебные заведения:</a:t>
            </a:r>
          </a:p>
          <a:p>
            <a:pPr indent="-342900" algn="just">
              <a:lnSpc>
                <a:spcPts val="248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включать </a:t>
            </a:r>
            <a:r>
              <a:rPr lang="ru-RU" sz="2400" dirty="0" smtClean="0">
                <a:solidFill>
                  <a:srgbClr val="FF0000"/>
                </a:solidFill>
              </a:rPr>
              <a:t>финансирование их развития </a:t>
            </a:r>
            <a:r>
              <a:rPr lang="ru-RU" sz="2400" dirty="0" smtClean="0">
                <a:solidFill>
                  <a:srgbClr val="002060"/>
                </a:solidFill>
              </a:rPr>
              <a:t>отдельной статьёй в бюджеты на</a:t>
            </a:r>
          </a:p>
          <a:p>
            <a:pPr algn="just">
              <a:lnSpc>
                <a:spcPts val="2480"/>
              </a:lnSpc>
            </a:pP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    реализацию отраслевых проектов и программ</a:t>
            </a:r>
          </a:p>
          <a:p>
            <a:pPr indent="-342900" algn="just">
              <a:lnSpc>
                <a:spcPts val="248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объявлять конкурсы НИОКР с условиями, </a:t>
            </a:r>
            <a:r>
              <a:rPr lang="ru-RU" sz="2400" dirty="0" smtClean="0">
                <a:solidFill>
                  <a:srgbClr val="FF0000"/>
                </a:solidFill>
              </a:rPr>
              <a:t>предусматривающими ориентацию</a:t>
            </a:r>
            <a:endParaRPr lang="ru-RU" sz="2400" dirty="0">
              <a:solidFill>
                <a:srgbClr val="002060"/>
              </a:solidFill>
            </a:endParaRPr>
          </a:p>
          <a:p>
            <a:pPr algn="just">
              <a:lnSpc>
                <a:spcPts val="248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     на потенциал вузов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27864" y="6453336"/>
            <a:ext cx="2844800" cy="365125"/>
          </a:xfrm>
        </p:spPr>
        <p:txBody>
          <a:bodyPr/>
          <a:lstStyle/>
          <a:p>
            <a:pPr>
              <a:defRPr/>
            </a:pPr>
            <a:fld id="{A035314F-ADD3-424C-84BA-0CAD15DBDFD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5400" y="4077072"/>
            <a:ext cx="11017224" cy="2592288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ts val="2480"/>
              </a:lnSpc>
            </a:pPr>
            <a:r>
              <a:rPr lang="ru-RU" sz="2400" dirty="0" smtClean="0">
                <a:solidFill>
                  <a:srgbClr val="FF0000"/>
                </a:solidFill>
              </a:rPr>
              <a:t>Внесение </a:t>
            </a:r>
            <a:r>
              <a:rPr lang="ru-RU" sz="2400" dirty="0">
                <a:solidFill>
                  <a:srgbClr val="FF0000"/>
                </a:solidFill>
              </a:rPr>
              <a:t>изменений </a:t>
            </a:r>
            <a:r>
              <a:rPr lang="ru-RU" sz="2400" dirty="0" smtClean="0">
                <a:solidFill>
                  <a:srgbClr val="FF0000"/>
                </a:solidFill>
              </a:rPr>
              <a:t>в действующее законодательство</a:t>
            </a:r>
            <a:r>
              <a:rPr lang="ru-RU" sz="2400" dirty="0" smtClean="0">
                <a:solidFill>
                  <a:srgbClr val="002060"/>
                </a:solidFill>
              </a:rPr>
              <a:t>: </a:t>
            </a:r>
            <a:r>
              <a:rPr lang="ru-RU" sz="2400" dirty="0">
                <a:solidFill>
                  <a:srgbClr val="002060"/>
                </a:solidFill>
              </a:rPr>
              <a:t>дополнить пункт 2 статьи 149 части второй Налогового Кодекса </a:t>
            </a:r>
            <a:r>
              <a:rPr lang="ru-RU" sz="2400" dirty="0">
                <a:solidFill>
                  <a:srgbClr val="FF0000"/>
                </a:solidFill>
              </a:rPr>
              <a:t>РФ подпунктом,  предусматривающим освобождение от налогообложения реализации </a:t>
            </a:r>
            <a:r>
              <a:rPr lang="ru-RU" sz="2400" dirty="0">
                <a:solidFill>
                  <a:srgbClr val="002060"/>
                </a:solidFill>
              </a:rPr>
              <a:t>(а также передачи, выполнения) товаров (работ, услуг), за исключением подакцизных товаров, в рамках оказания </a:t>
            </a:r>
            <a:r>
              <a:rPr lang="ru-RU" sz="2400" dirty="0">
                <a:solidFill>
                  <a:srgbClr val="FF0000"/>
                </a:solidFill>
              </a:rPr>
              <a:t>безвозмездной помощи образовательным организациям при условии использования данных товаров (работ, услуг) в образовательном </a:t>
            </a:r>
            <a:r>
              <a:rPr lang="ru-RU" sz="2400" dirty="0" smtClean="0">
                <a:solidFill>
                  <a:srgbClr val="FF0000"/>
                </a:solidFill>
              </a:rPr>
              <a:t>процессе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3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6"/>
          <p:cNvSpPr txBox="1">
            <a:spLocks/>
          </p:cNvSpPr>
          <p:nvPr/>
        </p:nvSpPr>
        <p:spPr>
          <a:xfrm>
            <a:off x="1487488" y="99153"/>
            <a:ext cx="802886" cy="305511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8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128448" y="6500956"/>
            <a:ext cx="432049" cy="384428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95400" y="174293"/>
            <a:ext cx="11017224" cy="518403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Кооперация деятельности отраслевых вузов 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5400" y="908720"/>
            <a:ext cx="5544616" cy="661106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Ассоциация вузов </a:t>
            </a:r>
            <a:r>
              <a:rPr lang="ru-RU" sz="2400" dirty="0" smtClean="0">
                <a:solidFill>
                  <a:srgbClr val="FF0000"/>
                </a:solidFill>
              </a:rPr>
              <a:t>транспорта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35314F-ADD3-424C-84BA-0CAD15DBDFD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5400" y="1772816"/>
            <a:ext cx="5544616" cy="93610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Ассоциация </a:t>
            </a:r>
            <a:r>
              <a:rPr lang="ru-RU" sz="2400" dirty="0" smtClean="0">
                <a:solidFill>
                  <a:srgbClr val="FF0000"/>
                </a:solidFill>
              </a:rPr>
              <a:t>медицинских и фармацевтических</a:t>
            </a:r>
            <a:r>
              <a:rPr lang="ru-RU" sz="2400" dirty="0" smtClean="0">
                <a:solidFill>
                  <a:srgbClr val="002060"/>
                </a:solidFill>
              </a:rPr>
              <a:t> вузов России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5400" y="2924944"/>
            <a:ext cx="5544616" cy="93610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Ассоциация учебных заведений </a:t>
            </a:r>
            <a:r>
              <a:rPr lang="ru-RU" sz="2400" dirty="0" smtClean="0">
                <a:solidFill>
                  <a:srgbClr val="FF0000"/>
                </a:solidFill>
              </a:rPr>
              <a:t>искусства и культуры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5401" y="5517232"/>
            <a:ext cx="5544616" cy="72008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Спортивные</a:t>
            </a:r>
            <a:r>
              <a:rPr lang="ru-RU" sz="2400" dirty="0" smtClean="0">
                <a:solidFill>
                  <a:srgbClr val="002060"/>
                </a:solidFill>
              </a:rPr>
              <a:t> вузы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5400" y="4077072"/>
            <a:ext cx="5544616" cy="1224136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Ассоциация образовательных учреждений </a:t>
            </a:r>
            <a:r>
              <a:rPr lang="ru-RU" sz="2400" dirty="0" smtClean="0">
                <a:solidFill>
                  <a:srgbClr val="FF0000"/>
                </a:solidFill>
              </a:rPr>
              <a:t>агропромышленного </a:t>
            </a:r>
            <a:r>
              <a:rPr lang="ru-RU" sz="2400" smtClean="0">
                <a:solidFill>
                  <a:srgbClr val="FF0000"/>
                </a:solidFill>
              </a:rPr>
              <a:t>комплекса </a:t>
            </a:r>
            <a:r>
              <a:rPr lang="ru-RU" sz="2400" smtClean="0">
                <a:solidFill>
                  <a:srgbClr val="FF0000"/>
                </a:solidFill>
              </a:rPr>
              <a:t>и </a:t>
            </a:r>
            <a:r>
              <a:rPr lang="ru-RU" sz="2400" dirty="0" smtClean="0">
                <a:solidFill>
                  <a:srgbClr val="FF0000"/>
                </a:solidFill>
              </a:rPr>
              <a:t>рыболовства</a:t>
            </a:r>
          </a:p>
          <a:p>
            <a:pPr algn="just"/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6456040" y="1000152"/>
            <a:ext cx="978408" cy="484632"/>
          </a:xfrm>
          <a:prstGeom prst="notchedRight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6528048" y="1916832"/>
            <a:ext cx="978408" cy="484632"/>
          </a:xfrm>
          <a:prstGeom prst="notchedRight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6528048" y="3160392"/>
            <a:ext cx="978408" cy="484632"/>
          </a:xfrm>
          <a:prstGeom prst="notchedRight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с вырезом 15"/>
          <p:cNvSpPr/>
          <p:nvPr/>
        </p:nvSpPr>
        <p:spPr>
          <a:xfrm>
            <a:off x="6528048" y="4365104"/>
            <a:ext cx="978408" cy="484632"/>
          </a:xfrm>
          <a:prstGeom prst="notchedRight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6528048" y="5589240"/>
            <a:ext cx="978408" cy="484632"/>
          </a:xfrm>
          <a:prstGeom prst="notchedRight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несколько документов 4"/>
          <p:cNvSpPr/>
          <p:nvPr/>
        </p:nvSpPr>
        <p:spPr>
          <a:xfrm>
            <a:off x="7896200" y="899804"/>
            <a:ext cx="3435012" cy="5315621"/>
          </a:xfrm>
          <a:prstGeom prst="flowChartMultidocumen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r>
              <a:rPr lang="ru-RU" sz="3200" i="1" dirty="0" smtClean="0">
                <a:solidFill>
                  <a:srgbClr val="FF0000"/>
                </a:solidFill>
              </a:rPr>
              <a:t>АССОЦИАЦИЯ</a:t>
            </a:r>
            <a:br>
              <a:rPr lang="ru-RU" sz="3200" i="1" dirty="0" smtClean="0">
                <a:solidFill>
                  <a:srgbClr val="FF0000"/>
                </a:solidFill>
              </a:rPr>
            </a:br>
            <a:r>
              <a:rPr lang="ru-RU" sz="3200" i="1" dirty="0" smtClean="0">
                <a:solidFill>
                  <a:srgbClr val="FF0000"/>
                </a:solidFill>
              </a:rPr>
              <a:t>ОТРАСЛЕВЫХ</a:t>
            </a:r>
            <a:br>
              <a:rPr lang="ru-RU" sz="3200" i="1" dirty="0" smtClean="0">
                <a:solidFill>
                  <a:srgbClr val="FF0000"/>
                </a:solidFill>
              </a:rPr>
            </a:br>
            <a:r>
              <a:rPr lang="ru-RU" sz="3200" i="1" dirty="0" smtClean="0">
                <a:solidFill>
                  <a:srgbClr val="FF0000"/>
                </a:solidFill>
              </a:rPr>
              <a:t>ВУЗОВ</a:t>
            </a:r>
            <a:br>
              <a:rPr lang="ru-RU" sz="3200" i="1" dirty="0" smtClean="0">
                <a:solidFill>
                  <a:srgbClr val="FF0000"/>
                </a:solidFill>
              </a:rPr>
            </a:br>
            <a:r>
              <a:rPr lang="ru-RU" sz="3200" i="1" dirty="0" smtClean="0">
                <a:solidFill>
                  <a:srgbClr val="FF0000"/>
                </a:solidFill>
              </a:rPr>
              <a:t>РОССИИ </a:t>
            </a:r>
            <a:endParaRPr lang="ru-RU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2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MIIT</Template>
  <TotalTime>12650</TotalTime>
  <Words>613</Words>
  <Application>Microsoft Office PowerPoint</Application>
  <PresentationFormat>Широкоэкранный</PresentationFormat>
  <Paragraphs>62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Центр ПНПКиСТ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и значение транспортного комплекса  в обеспечении и использовании  отраслевого образования</dc:title>
  <dc:creator>miit</dc:creator>
  <cp:lastModifiedBy>1</cp:lastModifiedBy>
  <cp:revision>1358</cp:revision>
  <cp:lastPrinted>2017-07-13T12:51:32Z</cp:lastPrinted>
  <dcterms:created xsi:type="dcterms:W3CDTF">2005-10-12T08:18:34Z</dcterms:created>
  <dcterms:modified xsi:type="dcterms:W3CDTF">2017-07-19T07:26:12Z</dcterms:modified>
</cp:coreProperties>
</file>